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78" r:id="rId4"/>
    <p:sldId id="271" r:id="rId5"/>
    <p:sldId id="277" r:id="rId6"/>
    <p:sldId id="279" r:id="rId7"/>
    <p:sldId id="280" r:id="rId8"/>
    <p:sldId id="282" r:id="rId9"/>
    <p:sldId id="281" r:id="rId10"/>
    <p:sldId id="286" r:id="rId11"/>
    <p:sldId id="287" r:id="rId12"/>
    <p:sldId id="283" r:id="rId13"/>
    <p:sldId id="284" r:id="rId14"/>
    <p:sldId id="264" r:id="rId15"/>
    <p:sldId id="274" r:id="rId16"/>
    <p:sldId id="288" r:id="rId17"/>
    <p:sldId id="291" r:id="rId18"/>
    <p:sldId id="273" r:id="rId19"/>
    <p:sldId id="263" r:id="rId20"/>
    <p:sldId id="268" r:id="rId21"/>
    <p:sldId id="270" r:id="rId22"/>
    <p:sldId id="285" r:id="rId23"/>
    <p:sldId id="269" r:id="rId24"/>
    <p:sldId id="260" r:id="rId25"/>
    <p:sldId id="257" r:id="rId26"/>
    <p:sldId id="258" r:id="rId27"/>
    <p:sldId id="261" r:id="rId28"/>
    <p:sldId id="259" r:id="rId29"/>
    <p:sldId id="267" r:id="rId30"/>
    <p:sldId id="265" r:id="rId31"/>
    <p:sldId id="266" r:id="rId32"/>
    <p:sldId id="272" r:id="rId33"/>
    <p:sldId id="290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-131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0F8F-2123-4FD4-8275-7175B6857024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5F35B-850B-4213-8D9F-D6076BDC78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0F8F-2123-4FD4-8275-7175B6857024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5F35B-850B-4213-8D9F-D6076BDC78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0F8F-2123-4FD4-8275-7175B6857024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5F35B-850B-4213-8D9F-D6076BDC78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0F8F-2123-4FD4-8275-7175B6857024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5F35B-850B-4213-8D9F-D6076BDC78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0F8F-2123-4FD4-8275-7175B6857024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5F35B-850B-4213-8D9F-D6076BDC78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0F8F-2123-4FD4-8275-7175B6857024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5F35B-850B-4213-8D9F-D6076BDC78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0F8F-2123-4FD4-8275-7175B6857024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5F35B-850B-4213-8D9F-D6076BDC78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0F8F-2123-4FD4-8275-7175B6857024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5F35B-850B-4213-8D9F-D6076BDC78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0F8F-2123-4FD4-8275-7175B6857024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5F35B-850B-4213-8D9F-D6076BDC78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0F8F-2123-4FD4-8275-7175B6857024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5F35B-850B-4213-8D9F-D6076BDC78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0F8F-2123-4FD4-8275-7175B6857024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5F35B-850B-4213-8D9F-D6076BDC78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90F8F-2123-4FD4-8275-7175B6857024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5F35B-850B-4213-8D9F-D6076BDC780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МЯГКИЙ СОГЛАСНЫЙ ЗВУК </a:t>
            </a:r>
            <a:r>
              <a:rPr lang="ru-RU" b="1" dirty="0" smtClean="0">
                <a:solidFill>
                  <a:srgbClr val="00B050"/>
                </a:solidFill>
              </a:rPr>
              <a:t>[Ч'].</a:t>
            </a:r>
            <a:br>
              <a:rPr lang="ru-RU" b="1" dirty="0" smtClean="0">
                <a:solidFill>
                  <a:srgbClr val="00B050"/>
                </a:solidFill>
              </a:rPr>
            </a:br>
            <a:r>
              <a:rPr lang="ru-RU" b="1" dirty="0" smtClean="0">
                <a:solidFill>
                  <a:srgbClr val="00B050"/>
                </a:solidFill>
              </a:rPr>
              <a:t>Звуки  [Ч'], [Т'].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488" y="3643314"/>
            <a:ext cx="3786214" cy="2786082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Учитель-логопед ИВАНОВА О.Ф. 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МБДОУ № 10, «Золушка».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г. Оха, 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Сахалинская обл.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58" y="3500438"/>
            <a:ext cx="2589781" cy="2928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285728"/>
            <a:ext cx="2105025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16" y="285728"/>
            <a:ext cx="1643074" cy="196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12" y="3429000"/>
            <a:ext cx="2419350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285728"/>
            <a:ext cx="1928813" cy="169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Слева, справа, между.</a:t>
            </a:r>
            <a:br>
              <a:rPr lang="ru-RU" b="1" dirty="0" smtClean="0"/>
            </a:br>
            <a:r>
              <a:rPr lang="ru-RU" b="1" dirty="0" smtClean="0">
                <a:solidFill>
                  <a:srgbClr val="C00000"/>
                </a:solidFill>
              </a:rPr>
              <a:t>Определи место звук Ч в слове.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6182" y="3214686"/>
            <a:ext cx="150019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43050"/>
            <a:ext cx="3395633" cy="177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78343" y="1928802"/>
            <a:ext cx="3465657" cy="1643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90" y="1785926"/>
            <a:ext cx="3929090" cy="1957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29317" y="3786190"/>
            <a:ext cx="3914683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5984" y="5286388"/>
            <a:ext cx="4143404" cy="1218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571876"/>
            <a:ext cx="364330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20" y="5500702"/>
            <a:ext cx="85725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72330" y="5357826"/>
            <a:ext cx="85725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72462" y="5357826"/>
            <a:ext cx="85725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«Слева, справа, между».</a:t>
            </a:r>
            <a:br>
              <a:rPr lang="ru-RU" b="1" dirty="0" smtClean="0"/>
            </a:br>
            <a:r>
              <a:rPr lang="ru-RU" b="1" dirty="0" smtClean="0"/>
              <a:t>«</a:t>
            </a:r>
            <a:r>
              <a:rPr lang="ru-RU" b="1" dirty="0" smtClean="0">
                <a:solidFill>
                  <a:srgbClr val="C00000"/>
                </a:solidFill>
              </a:rPr>
              <a:t>Чего не стало».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357562"/>
            <a:ext cx="2285984" cy="1626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286116" y="1857364"/>
            <a:ext cx="1981529" cy="4029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22" y="3143248"/>
            <a:ext cx="212407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643998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571480"/>
            <a:ext cx="4783795" cy="1760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B050"/>
                </a:solidFill>
              </a:rPr>
              <a:t>Ч</a:t>
            </a:r>
            <a:r>
              <a:rPr lang="ru-RU" sz="5400" b="1" dirty="0" smtClean="0">
                <a:solidFill>
                  <a:srgbClr val="FF0000"/>
                </a:solidFill>
              </a:rPr>
              <a:t>А</a:t>
            </a:r>
            <a:r>
              <a:rPr lang="ru-RU" sz="5400" b="1" dirty="0" smtClean="0">
                <a:solidFill>
                  <a:srgbClr val="0070C0"/>
                </a:solidFill>
              </a:rPr>
              <a:t>П</a:t>
            </a:r>
            <a:r>
              <a:rPr lang="ru-RU" sz="5400" b="1" dirty="0" smtClean="0">
                <a:solidFill>
                  <a:srgbClr val="FF0000"/>
                </a:solidFill>
              </a:rPr>
              <a:t>А</a:t>
            </a:r>
            <a:r>
              <a:rPr lang="ru-RU" sz="5400" b="1" dirty="0" smtClean="0">
                <a:solidFill>
                  <a:srgbClr val="0070C0"/>
                </a:solidFill>
              </a:rPr>
              <a:t>.</a:t>
            </a:r>
            <a:endParaRPr lang="ru-RU" sz="5400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70"/>
            <a:ext cx="8686800" cy="592933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400" b="1" dirty="0" err="1" smtClean="0"/>
              <a:t>М</a:t>
            </a:r>
            <a:r>
              <a:rPr lang="ru-RU" sz="4400" b="1" dirty="0" err="1" smtClean="0">
                <a:solidFill>
                  <a:srgbClr val="FF0000"/>
                </a:solidFill>
              </a:rPr>
              <a:t>а</a:t>
            </a:r>
            <a:r>
              <a:rPr lang="ru-RU" sz="4400" b="1" dirty="0" err="1" smtClean="0">
                <a:solidFill>
                  <a:srgbClr val="00B050"/>
                </a:solidFill>
              </a:rPr>
              <a:t>л</a:t>
            </a:r>
            <a:r>
              <a:rPr lang="ru-RU" sz="4400" b="1" dirty="0" err="1" smtClean="0">
                <a:solidFill>
                  <a:srgbClr val="FFC000"/>
                </a:solidFill>
              </a:rPr>
              <a:t>ь</a:t>
            </a:r>
            <a:r>
              <a:rPr lang="ru-RU" sz="4400" b="1" dirty="0" err="1" smtClean="0"/>
              <a:t>-</a:t>
            </a:r>
            <a:r>
              <a:rPr lang="ru-RU" sz="4400" b="1" dirty="0" err="1" smtClean="0">
                <a:solidFill>
                  <a:srgbClr val="00B050"/>
                </a:solidFill>
              </a:rPr>
              <a:t>ч</a:t>
            </a:r>
            <a:r>
              <a:rPr lang="ru-RU" sz="4400" b="1" dirty="0" err="1" smtClean="0">
                <a:solidFill>
                  <a:srgbClr val="FF0000"/>
                </a:solidFill>
              </a:rPr>
              <a:t>и</a:t>
            </a:r>
            <a:r>
              <a:rPr lang="ru-RU" sz="4400" b="1" dirty="0" err="1" smtClean="0"/>
              <a:t>к</a:t>
            </a:r>
            <a:r>
              <a:rPr lang="ru-RU" sz="4400" b="1" dirty="0" smtClean="0"/>
              <a:t>  у</a:t>
            </a:r>
            <a:r>
              <a:rPr lang="ru-RU" sz="4400" b="1" dirty="0" smtClean="0">
                <a:solidFill>
                  <a:srgbClr val="00B050"/>
                </a:solidFill>
              </a:rPr>
              <a:t>ч</a:t>
            </a:r>
            <a:r>
              <a:rPr lang="ru-RU" sz="4400" b="1" dirty="0" smtClean="0">
                <a:solidFill>
                  <a:srgbClr val="FF0000"/>
                </a:solidFill>
              </a:rPr>
              <a:t>и</a:t>
            </a:r>
            <a:r>
              <a:rPr lang="ru-RU" sz="4400" b="1" dirty="0" smtClean="0"/>
              <a:t>л ч</a:t>
            </a:r>
            <a:r>
              <a:rPr lang="ru-RU" sz="4400" b="1" dirty="0" smtClean="0">
                <a:solidFill>
                  <a:srgbClr val="FF0000"/>
                </a:solidFill>
              </a:rPr>
              <a:t>и</a:t>
            </a:r>
            <a:r>
              <a:rPr lang="ru-RU" sz="4400" b="1" dirty="0" smtClean="0"/>
              <a:t>т</a:t>
            </a:r>
            <a:r>
              <a:rPr lang="ru-RU" sz="4400" b="1" dirty="0" smtClean="0">
                <a:solidFill>
                  <a:srgbClr val="FF0000"/>
                </a:solidFill>
              </a:rPr>
              <a:t>а</a:t>
            </a:r>
            <a:r>
              <a:rPr lang="ru-RU" sz="4400" b="1" dirty="0" smtClean="0">
                <a:solidFill>
                  <a:srgbClr val="00B050"/>
                </a:solidFill>
              </a:rPr>
              <a:t>т</a:t>
            </a:r>
            <a:r>
              <a:rPr lang="ru-RU" sz="4400" b="1" dirty="0" smtClean="0">
                <a:solidFill>
                  <a:srgbClr val="FFC000"/>
                </a:solidFill>
              </a:rPr>
              <a:t>ь</a:t>
            </a:r>
            <a:r>
              <a:rPr lang="ru-RU" sz="4400" b="1" dirty="0" smtClean="0"/>
              <a:t> пс</a:t>
            </a:r>
            <a:r>
              <a:rPr lang="ru-RU" sz="4400" b="1" dirty="0" smtClean="0">
                <a:solidFill>
                  <a:srgbClr val="FF0000"/>
                </a:solidFill>
              </a:rPr>
              <a:t>а</a:t>
            </a:r>
            <a:r>
              <a:rPr lang="ru-RU" sz="4400" b="1" dirty="0" smtClean="0"/>
              <a:t> </a:t>
            </a:r>
            <a:r>
              <a:rPr lang="ru-RU" sz="4400" b="1" dirty="0" err="1" smtClean="0">
                <a:solidFill>
                  <a:srgbClr val="00B050"/>
                </a:solidFill>
              </a:rPr>
              <a:t>Ч</a:t>
            </a:r>
            <a:r>
              <a:rPr lang="ru-RU" sz="4400" b="1" dirty="0" err="1" smtClean="0">
                <a:solidFill>
                  <a:srgbClr val="FF0000"/>
                </a:solidFill>
              </a:rPr>
              <a:t>а</a:t>
            </a:r>
            <a:r>
              <a:rPr lang="ru-RU" sz="4400" b="1" dirty="0" err="1" smtClean="0"/>
              <a:t>п</a:t>
            </a:r>
            <a:r>
              <a:rPr lang="ru-RU" sz="4400" b="1" dirty="0" err="1" smtClean="0">
                <a:solidFill>
                  <a:srgbClr val="FF0000"/>
                </a:solidFill>
              </a:rPr>
              <a:t>у</a:t>
            </a:r>
            <a:r>
              <a:rPr lang="ru-RU" sz="4400" b="1" dirty="0" smtClean="0"/>
              <a:t>.</a:t>
            </a:r>
          </a:p>
          <a:p>
            <a:pPr>
              <a:buFontTx/>
              <a:buChar char="-"/>
            </a:pPr>
            <a:r>
              <a:rPr lang="ru-RU" sz="4400" b="1" dirty="0" err="1" smtClean="0">
                <a:solidFill>
                  <a:srgbClr val="00B050"/>
                </a:solidFill>
              </a:rPr>
              <a:t>Ч</a:t>
            </a:r>
            <a:r>
              <a:rPr lang="ru-RU" sz="4400" b="1" dirty="0" err="1" smtClean="0">
                <a:solidFill>
                  <a:srgbClr val="FF0000"/>
                </a:solidFill>
              </a:rPr>
              <a:t>а</a:t>
            </a:r>
            <a:r>
              <a:rPr lang="ru-RU" sz="4400" b="1" dirty="0" err="1" smtClean="0">
                <a:solidFill>
                  <a:srgbClr val="0070C0"/>
                </a:solidFill>
              </a:rPr>
              <a:t>п</a:t>
            </a:r>
            <a:r>
              <a:rPr lang="ru-RU" sz="4400" b="1" dirty="0" err="1" smtClean="0">
                <a:solidFill>
                  <a:srgbClr val="FF0000"/>
                </a:solidFill>
              </a:rPr>
              <a:t>а</a:t>
            </a:r>
            <a:r>
              <a:rPr lang="ru-RU" sz="4400" b="1" dirty="0" smtClean="0">
                <a:solidFill>
                  <a:srgbClr val="0070C0"/>
                </a:solidFill>
              </a:rPr>
              <a:t>, в</a:t>
            </a:r>
            <a:r>
              <a:rPr lang="ru-RU" sz="4400" b="1" dirty="0" smtClean="0">
                <a:solidFill>
                  <a:srgbClr val="FF0000"/>
                </a:solidFill>
              </a:rPr>
              <a:t>о</a:t>
            </a:r>
            <a:r>
              <a:rPr lang="ru-RU" sz="4400" b="1" dirty="0" smtClean="0">
                <a:solidFill>
                  <a:srgbClr val="0070C0"/>
                </a:solidFill>
              </a:rPr>
              <a:t>т б</a:t>
            </a:r>
            <a:r>
              <a:rPr lang="ru-RU" sz="4400" b="1" dirty="0" smtClean="0">
                <a:solidFill>
                  <a:srgbClr val="FF0000"/>
                </a:solidFill>
              </a:rPr>
              <a:t>у</a:t>
            </a:r>
            <a:r>
              <a:rPr lang="ru-RU" sz="4400" b="1" dirty="0" smtClean="0">
                <a:solidFill>
                  <a:srgbClr val="0070C0"/>
                </a:solidFill>
              </a:rPr>
              <a:t>кв</a:t>
            </a:r>
            <a:r>
              <a:rPr lang="ru-RU" sz="4400" b="1" dirty="0" smtClean="0">
                <a:solidFill>
                  <a:srgbClr val="FF0000"/>
                </a:solidFill>
              </a:rPr>
              <a:t>а</a:t>
            </a:r>
            <a:r>
              <a:rPr lang="ru-RU" sz="4400" b="1" dirty="0" smtClean="0">
                <a:solidFill>
                  <a:srgbClr val="0070C0"/>
                </a:solidFill>
              </a:rPr>
              <a:t> </a:t>
            </a:r>
            <a:r>
              <a:rPr lang="ru-RU" sz="4400" b="1" dirty="0" smtClean="0">
                <a:solidFill>
                  <a:srgbClr val="00B050"/>
                </a:solidFill>
              </a:rPr>
              <a:t>Ч</a:t>
            </a:r>
            <a:r>
              <a:rPr lang="ru-RU" sz="4400" b="1" dirty="0" smtClean="0">
                <a:solidFill>
                  <a:srgbClr val="0070C0"/>
                </a:solidFill>
              </a:rPr>
              <a:t>. В</a:t>
            </a:r>
            <a:r>
              <a:rPr lang="ru-RU" sz="4400" b="1" dirty="0" smtClean="0">
                <a:solidFill>
                  <a:srgbClr val="FF0000"/>
                </a:solidFill>
              </a:rPr>
              <a:t>о</a:t>
            </a:r>
            <a:r>
              <a:rPr lang="ru-RU" sz="4400" b="1" dirty="0" smtClean="0">
                <a:solidFill>
                  <a:srgbClr val="0070C0"/>
                </a:solidFill>
              </a:rPr>
              <a:t>т б</a:t>
            </a:r>
            <a:r>
              <a:rPr lang="ru-RU" sz="4400" b="1" dirty="0" smtClean="0">
                <a:solidFill>
                  <a:srgbClr val="FF0000"/>
                </a:solidFill>
              </a:rPr>
              <a:t>у</a:t>
            </a:r>
            <a:r>
              <a:rPr lang="ru-RU" sz="4400" b="1" dirty="0" smtClean="0">
                <a:solidFill>
                  <a:srgbClr val="0070C0"/>
                </a:solidFill>
              </a:rPr>
              <a:t>кв</a:t>
            </a:r>
            <a:r>
              <a:rPr lang="ru-RU" sz="4400" b="1" dirty="0" smtClean="0">
                <a:solidFill>
                  <a:srgbClr val="FF0000"/>
                </a:solidFill>
              </a:rPr>
              <a:t>а</a:t>
            </a:r>
            <a:r>
              <a:rPr lang="ru-RU" sz="4400" b="1" dirty="0" smtClean="0">
                <a:solidFill>
                  <a:srgbClr val="0070C0"/>
                </a:solidFill>
              </a:rPr>
              <a:t> </a:t>
            </a:r>
            <a:r>
              <a:rPr lang="ru-RU" sz="4400" b="1" dirty="0" smtClean="0">
                <a:solidFill>
                  <a:srgbClr val="FF0000"/>
                </a:solidFill>
              </a:rPr>
              <a:t>А</a:t>
            </a:r>
            <a:r>
              <a:rPr lang="ru-RU" sz="4400" b="1" dirty="0" smtClean="0">
                <a:solidFill>
                  <a:srgbClr val="0070C0"/>
                </a:solidFill>
              </a:rPr>
              <a:t>.</a:t>
            </a:r>
          </a:p>
          <a:p>
            <a:pPr>
              <a:buFontTx/>
              <a:buChar char="-"/>
            </a:pPr>
            <a:r>
              <a:rPr lang="ru-RU" sz="4400" b="1" dirty="0" err="1" smtClean="0">
                <a:solidFill>
                  <a:srgbClr val="00B050"/>
                </a:solidFill>
              </a:rPr>
              <a:t>Ч</a:t>
            </a:r>
            <a:r>
              <a:rPr lang="ru-RU" sz="4400" b="1" dirty="0" err="1" smtClean="0">
                <a:solidFill>
                  <a:srgbClr val="FF0000"/>
                </a:solidFill>
              </a:rPr>
              <a:t>а</a:t>
            </a:r>
            <a:r>
              <a:rPr lang="ru-RU" sz="4400" b="1" dirty="0" err="1" smtClean="0">
                <a:solidFill>
                  <a:srgbClr val="0070C0"/>
                </a:solidFill>
              </a:rPr>
              <a:t>п</a:t>
            </a:r>
            <a:r>
              <a:rPr lang="ru-RU" sz="4400" b="1" dirty="0" err="1" smtClean="0">
                <a:solidFill>
                  <a:srgbClr val="FF0000"/>
                </a:solidFill>
              </a:rPr>
              <a:t>а</a:t>
            </a:r>
            <a:r>
              <a:rPr lang="ru-RU" sz="4400" b="1" dirty="0" smtClean="0"/>
              <a:t> </a:t>
            </a:r>
            <a:r>
              <a:rPr lang="ru-RU" sz="4400" b="1" dirty="0" smtClean="0">
                <a:solidFill>
                  <a:srgbClr val="00B050"/>
                </a:solidFill>
              </a:rPr>
              <a:t>ч</a:t>
            </a:r>
            <a:r>
              <a:rPr lang="ru-RU" sz="4400" b="1" dirty="0" smtClean="0">
                <a:solidFill>
                  <a:srgbClr val="FF0000"/>
                </a:solidFill>
              </a:rPr>
              <a:t>и</a:t>
            </a:r>
            <a:r>
              <a:rPr lang="ru-RU" sz="4400" b="1" dirty="0" smtClean="0"/>
              <a:t>хн</a:t>
            </a:r>
            <a:r>
              <a:rPr lang="ru-RU" sz="4400" b="1" dirty="0" smtClean="0">
                <a:solidFill>
                  <a:srgbClr val="FF0000"/>
                </a:solidFill>
              </a:rPr>
              <a:t>у</a:t>
            </a:r>
            <a:r>
              <a:rPr lang="ru-RU" sz="4400" b="1" dirty="0" smtClean="0"/>
              <a:t>л:</a:t>
            </a:r>
          </a:p>
          <a:p>
            <a:pPr>
              <a:buFontTx/>
              <a:buChar char="-"/>
            </a:pPr>
            <a:r>
              <a:rPr lang="ru-RU" sz="4400" b="1" dirty="0" smtClean="0">
                <a:solidFill>
                  <a:srgbClr val="0070C0"/>
                </a:solidFill>
              </a:rPr>
              <a:t>К</a:t>
            </a:r>
            <a:r>
              <a:rPr lang="ru-RU" sz="4400" b="1" dirty="0" smtClean="0">
                <a:solidFill>
                  <a:srgbClr val="FF0000"/>
                </a:solidFill>
              </a:rPr>
              <a:t>а</a:t>
            </a:r>
            <a:r>
              <a:rPr lang="ru-RU" sz="4400" b="1" dirty="0" smtClean="0">
                <a:solidFill>
                  <a:srgbClr val="0070C0"/>
                </a:solidFill>
              </a:rPr>
              <a:t>к ск</a:t>
            </a:r>
            <a:r>
              <a:rPr lang="ru-RU" sz="4400" b="1" dirty="0" smtClean="0">
                <a:solidFill>
                  <a:srgbClr val="FF0000"/>
                </a:solidFill>
              </a:rPr>
              <a:t>у</a:t>
            </a:r>
            <a:r>
              <a:rPr lang="ru-RU" sz="4400" b="1" dirty="0" smtClean="0">
                <a:solidFill>
                  <a:srgbClr val="00B050"/>
                </a:solidFill>
              </a:rPr>
              <a:t>ч</a:t>
            </a:r>
            <a:r>
              <a:rPr lang="ru-RU" sz="4400" b="1" dirty="0" smtClean="0">
                <a:solidFill>
                  <a:srgbClr val="0070C0"/>
                </a:solidFill>
              </a:rPr>
              <a:t>н</a:t>
            </a:r>
            <a:r>
              <a:rPr lang="ru-RU" sz="4400" b="1" dirty="0" smtClean="0">
                <a:solidFill>
                  <a:srgbClr val="FF0000"/>
                </a:solidFill>
              </a:rPr>
              <a:t>о</a:t>
            </a:r>
            <a:r>
              <a:rPr lang="ru-RU" sz="4400" b="1" dirty="0" smtClean="0">
                <a:solidFill>
                  <a:srgbClr val="0070C0"/>
                </a:solidFill>
              </a:rPr>
              <a:t>. Х</a:t>
            </a:r>
            <a:r>
              <a:rPr lang="ru-RU" sz="4400" b="1" dirty="0" smtClean="0">
                <a:solidFill>
                  <a:srgbClr val="FF0000"/>
                </a:solidFill>
              </a:rPr>
              <a:t>о</a:t>
            </a:r>
            <a:r>
              <a:rPr lang="ru-RU" sz="4400" b="1" dirty="0" smtClean="0">
                <a:solidFill>
                  <a:srgbClr val="0070C0"/>
                </a:solidFill>
              </a:rPr>
              <a:t>ч</a:t>
            </a:r>
            <a:r>
              <a:rPr lang="ru-RU" sz="4400" b="1" dirty="0" smtClean="0">
                <a:solidFill>
                  <a:srgbClr val="FF0000"/>
                </a:solidFill>
              </a:rPr>
              <a:t>у</a:t>
            </a:r>
            <a:r>
              <a:rPr lang="ru-RU" sz="4400" b="1" dirty="0" smtClean="0">
                <a:solidFill>
                  <a:srgbClr val="0070C0"/>
                </a:solidFill>
              </a:rPr>
              <a:t> </a:t>
            </a:r>
            <a:r>
              <a:rPr lang="ru-RU" sz="4400" b="1" dirty="0" smtClean="0">
                <a:solidFill>
                  <a:srgbClr val="00B050"/>
                </a:solidFill>
              </a:rPr>
              <a:t>ч</a:t>
            </a:r>
            <a:r>
              <a:rPr lang="ru-RU" sz="4400" b="1" dirty="0" smtClean="0">
                <a:solidFill>
                  <a:srgbClr val="FF0000"/>
                </a:solidFill>
              </a:rPr>
              <a:t>у</a:t>
            </a:r>
            <a:r>
              <a:rPr lang="ru-RU" sz="4400" b="1" dirty="0" smtClean="0">
                <a:solidFill>
                  <a:srgbClr val="00B050"/>
                </a:solidFill>
              </a:rPr>
              <a:t>т</a:t>
            </a:r>
            <a:r>
              <a:rPr lang="ru-RU" sz="4400" b="1" dirty="0" smtClean="0">
                <a:solidFill>
                  <a:srgbClr val="FFC000"/>
                </a:solidFill>
              </a:rPr>
              <a:t>ь</a:t>
            </a:r>
            <a:r>
              <a:rPr lang="ru-RU" sz="4400" b="1" dirty="0" smtClean="0">
                <a:solidFill>
                  <a:srgbClr val="00B050"/>
                </a:solidFill>
              </a:rPr>
              <a:t>-ч</a:t>
            </a:r>
            <a:r>
              <a:rPr lang="ru-RU" sz="4400" b="1" dirty="0" smtClean="0">
                <a:solidFill>
                  <a:srgbClr val="FF0000"/>
                </a:solidFill>
              </a:rPr>
              <a:t>у</a:t>
            </a:r>
            <a:r>
              <a:rPr lang="ru-RU" sz="4400" b="1" dirty="0" smtClean="0">
                <a:solidFill>
                  <a:srgbClr val="00B050"/>
                </a:solidFill>
              </a:rPr>
              <a:t>т</a:t>
            </a:r>
            <a:r>
              <a:rPr lang="ru-RU" sz="4400" b="1" dirty="0" smtClean="0">
                <a:solidFill>
                  <a:srgbClr val="FFC000"/>
                </a:solidFill>
              </a:rPr>
              <a:t>ь </a:t>
            </a:r>
          </a:p>
          <a:p>
            <a:pPr>
              <a:buNone/>
            </a:pPr>
            <a:r>
              <a:rPr lang="ru-RU" sz="4400" b="1" dirty="0" err="1" smtClean="0">
                <a:solidFill>
                  <a:srgbClr val="FF0000"/>
                </a:solidFill>
              </a:rPr>
              <a:t>о</a:t>
            </a:r>
            <a:r>
              <a:rPr lang="ru-RU" sz="4400" b="1" dirty="0" err="1" smtClean="0">
                <a:solidFill>
                  <a:srgbClr val="0070C0"/>
                </a:solidFill>
              </a:rPr>
              <a:t>т-д</a:t>
            </a:r>
            <a:r>
              <a:rPr lang="ru-RU" sz="4400" b="1" dirty="0" err="1" smtClean="0">
                <a:solidFill>
                  <a:srgbClr val="FF0000"/>
                </a:solidFill>
              </a:rPr>
              <a:t>о</a:t>
            </a:r>
            <a:r>
              <a:rPr lang="ru-RU" sz="4400" b="1" dirty="0" err="1" smtClean="0">
                <a:solidFill>
                  <a:srgbClr val="0070C0"/>
                </a:solidFill>
              </a:rPr>
              <a:t>х-ну</a:t>
            </a:r>
            <a:r>
              <a:rPr lang="ru-RU" sz="4400" b="1" dirty="0" err="1" smtClean="0">
                <a:solidFill>
                  <a:srgbClr val="00B050"/>
                </a:solidFill>
              </a:rPr>
              <a:t>т</a:t>
            </a:r>
            <a:r>
              <a:rPr lang="ru-RU" sz="4400" b="1" dirty="0" err="1" smtClean="0">
                <a:solidFill>
                  <a:srgbClr val="FFC000"/>
                </a:solidFill>
              </a:rPr>
              <a:t>ь</a:t>
            </a:r>
            <a:r>
              <a:rPr lang="ru-RU" dirty="0" smtClean="0">
                <a:solidFill>
                  <a:srgbClr val="0070C0"/>
                </a:solidFill>
              </a:rPr>
              <a:t>.</a:t>
            </a:r>
          </a:p>
          <a:p>
            <a:pPr>
              <a:buNone/>
            </a:pP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Прочитайте рассказ ребёнку  и спросите,                                        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что понравилось? Найди </a:t>
            </a:r>
            <a:r>
              <a:rPr lang="ru-RU" b="1" u="sng" dirty="0" smtClean="0">
                <a:solidFill>
                  <a:srgbClr val="C00000"/>
                </a:solidFill>
              </a:rPr>
              <a:t>слова </a:t>
            </a:r>
            <a:r>
              <a:rPr lang="ru-RU" b="1" dirty="0" smtClean="0">
                <a:solidFill>
                  <a:srgbClr val="C00000"/>
                </a:solidFill>
              </a:rPr>
              <a:t>с одним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гласным, с двумя гласными…С мягкими </a:t>
            </a:r>
            <a:r>
              <a:rPr lang="ru-RU" b="1" dirty="0" err="1" smtClean="0">
                <a:solidFill>
                  <a:srgbClr val="C00000"/>
                </a:solidFill>
              </a:rPr>
              <a:t>согл</a:t>
            </a:r>
            <a:r>
              <a:rPr lang="ru-RU" b="1" dirty="0" smtClean="0">
                <a:solidFill>
                  <a:srgbClr val="C00000"/>
                </a:solidFill>
              </a:rPr>
              <a:t>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2" y="4071942"/>
            <a:ext cx="29527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ГДЕ ТЫ, ДЕДУШКА, МОЛЧОК?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70"/>
            <a:ext cx="3614734" cy="5643602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endParaRPr lang="ru-RU" b="1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b="1" dirty="0" err="1" smtClean="0">
                <a:solidFill>
                  <a:srgbClr val="C00000"/>
                </a:solidFill>
              </a:rPr>
              <a:t>Чики-чики</a:t>
            </a:r>
            <a:r>
              <a:rPr lang="ru-RU" b="1" dirty="0" smtClean="0">
                <a:solidFill>
                  <a:srgbClr val="C00000"/>
                </a:solidFill>
              </a:rPr>
              <a:t>, </a:t>
            </a:r>
            <a:r>
              <a:rPr lang="ru-RU" b="1" dirty="0" err="1" smtClean="0">
                <a:solidFill>
                  <a:srgbClr val="C00000"/>
                </a:solidFill>
              </a:rPr>
              <a:t>чики-чок</a:t>
            </a:r>
            <a:r>
              <a:rPr lang="ru-RU" b="1" dirty="0" smtClean="0">
                <a:solidFill>
                  <a:srgbClr val="C00000"/>
                </a:solidFill>
              </a:rPr>
              <a:t>.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Где ты дедушка Молчок?</a:t>
            </a:r>
          </a:p>
          <a:p>
            <a:pPr>
              <a:buNone/>
            </a:pPr>
            <a:r>
              <a:rPr lang="ru-RU" b="1" dirty="0" err="1" smtClean="0">
                <a:solidFill>
                  <a:srgbClr val="C00000"/>
                </a:solidFill>
              </a:rPr>
              <a:t>По-мол-чим</a:t>
            </a:r>
            <a:r>
              <a:rPr lang="ru-RU" b="1" dirty="0" smtClean="0">
                <a:solidFill>
                  <a:srgbClr val="C00000"/>
                </a:solidFill>
              </a:rPr>
              <a:t>.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Слышишь, добрый старичок.</a:t>
            </a:r>
          </a:p>
          <a:p>
            <a:pPr>
              <a:buNone/>
            </a:pPr>
            <a:r>
              <a:rPr lang="ru-RU" b="1" dirty="0" err="1" smtClean="0">
                <a:solidFill>
                  <a:srgbClr val="C00000"/>
                </a:solidFill>
              </a:rPr>
              <a:t>Ти-ши-на</a:t>
            </a:r>
            <a:r>
              <a:rPr lang="ru-RU" b="1" dirty="0" smtClean="0">
                <a:solidFill>
                  <a:srgbClr val="C00000"/>
                </a:solidFill>
              </a:rPr>
              <a:t>… Пришёл Молчок.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Не спугни его, смотри,</a:t>
            </a:r>
          </a:p>
          <a:p>
            <a:pPr>
              <a:buNone/>
            </a:pPr>
            <a:r>
              <a:rPr lang="ru-RU" b="1" dirty="0" err="1" smtClean="0">
                <a:solidFill>
                  <a:srgbClr val="C00000"/>
                </a:solidFill>
              </a:rPr>
              <a:t>Ни-че-го</a:t>
            </a:r>
            <a:r>
              <a:rPr lang="ru-RU" b="1" dirty="0" smtClean="0">
                <a:solidFill>
                  <a:srgbClr val="C00000"/>
                </a:solidFill>
              </a:rPr>
              <a:t> не говори, тсс!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496" y="1285860"/>
            <a:ext cx="4383238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«Назови первый звук в слове»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7079" y="1357298"/>
            <a:ext cx="9076921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71472" y="5286388"/>
            <a:ext cx="1000132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071934" y="5429264"/>
            <a:ext cx="1000132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«Подбери слово к схеме»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57884" y="1214422"/>
            <a:ext cx="3100764" cy="2512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5286388"/>
            <a:ext cx="2803605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0" y="5357826"/>
            <a:ext cx="3133313" cy="1104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14546" y="3357562"/>
            <a:ext cx="1841514" cy="1858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2066" y="3500438"/>
            <a:ext cx="1733719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642909" y="1285860"/>
            <a:ext cx="1934779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43240" y="1214422"/>
            <a:ext cx="2497505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252028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МЯГКИЕ СОГЛАСНЫЕ ЗВУКИ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b="1" dirty="0" smtClean="0"/>
              <a:t>[</a:t>
            </a:r>
            <a:r>
              <a:rPr lang="ru-RU" b="1" dirty="0">
                <a:solidFill>
                  <a:srgbClr val="00B050"/>
                </a:solidFill>
              </a:rPr>
              <a:t>Ч</a:t>
            </a:r>
            <a:r>
              <a:rPr lang="ru-RU" b="1" dirty="0"/>
              <a:t>'] [</a:t>
            </a:r>
            <a:r>
              <a:rPr lang="ru-RU" b="1" dirty="0">
                <a:solidFill>
                  <a:srgbClr val="00B050"/>
                </a:solidFill>
              </a:rPr>
              <a:t>Т</a:t>
            </a:r>
            <a:r>
              <a:rPr lang="ru-RU" b="1" dirty="0"/>
              <a:t>']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635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500174"/>
            <a:ext cx="8229600" cy="278608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МЯГКИЕ СОГЛАСНЫЕ ЗВУКИ </a:t>
            </a:r>
            <a:r>
              <a:rPr lang="ru-RU" b="1" dirty="0" smtClean="0"/>
              <a:t>[</a:t>
            </a:r>
            <a:r>
              <a:rPr lang="ru-RU" b="1" dirty="0" smtClean="0">
                <a:solidFill>
                  <a:srgbClr val="00B050"/>
                </a:solidFill>
              </a:rPr>
              <a:t>Ч</a:t>
            </a:r>
            <a:r>
              <a:rPr lang="ru-RU" b="1" dirty="0" smtClean="0"/>
              <a:t>'] [</a:t>
            </a:r>
            <a:r>
              <a:rPr lang="ru-RU" b="1" dirty="0" smtClean="0">
                <a:solidFill>
                  <a:srgbClr val="00B050"/>
                </a:solidFill>
              </a:rPr>
              <a:t>Т</a:t>
            </a:r>
            <a:r>
              <a:rPr lang="ru-RU" b="1" dirty="0" smtClean="0"/>
              <a:t>']</a:t>
            </a:r>
            <a:br>
              <a:rPr lang="ru-RU" b="1" dirty="0" smtClean="0"/>
            </a:br>
            <a:r>
              <a:rPr lang="ru-RU" sz="3600" b="1" u="sng" dirty="0" smtClean="0">
                <a:solidFill>
                  <a:srgbClr val="0070C0"/>
                </a:solidFill>
              </a:rPr>
              <a:t>ЧЕМ ПОХОЖИ?</a:t>
            </a:r>
            <a:r>
              <a:rPr lang="ru-RU" b="1" dirty="0" smtClean="0">
                <a:solidFill>
                  <a:srgbClr val="0070C0"/>
                </a:solidFill>
              </a:rPr>
              <a:t/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sz="4000" b="1" dirty="0" smtClean="0">
                <a:solidFill>
                  <a:srgbClr val="0070C0"/>
                </a:solidFill>
              </a:rPr>
              <a:t>-  Оба глухие, </a:t>
            </a:r>
            <a:br>
              <a:rPr lang="ru-RU" sz="4000" b="1" dirty="0" smtClean="0">
                <a:solidFill>
                  <a:srgbClr val="0070C0"/>
                </a:solidFill>
              </a:rPr>
            </a:br>
            <a:r>
              <a:rPr lang="ru-RU" sz="4000" b="1" dirty="0" smtClean="0">
                <a:solidFill>
                  <a:srgbClr val="0070C0"/>
                </a:solidFill>
              </a:rPr>
              <a:t>потому что когда произносим без голоса с  закрытыми ушами</a:t>
            </a:r>
            <a:br>
              <a:rPr lang="ru-RU" sz="4000" b="1" dirty="0" smtClean="0">
                <a:solidFill>
                  <a:srgbClr val="0070C0"/>
                </a:solidFill>
              </a:rPr>
            </a:br>
            <a:r>
              <a:rPr lang="ru-RU" sz="4000" b="1" dirty="0" smtClean="0">
                <a:solidFill>
                  <a:srgbClr val="0070C0"/>
                </a:solidFill>
              </a:rPr>
              <a:t> звук не слышим.</a:t>
            </a:r>
            <a:br>
              <a:rPr lang="ru-RU" sz="4000" b="1" dirty="0" smtClean="0">
                <a:solidFill>
                  <a:srgbClr val="0070C0"/>
                </a:solidFill>
              </a:rPr>
            </a:br>
            <a:r>
              <a:rPr lang="ru-RU" sz="4000" b="1" dirty="0" smtClean="0">
                <a:solidFill>
                  <a:srgbClr val="C00000"/>
                </a:solidFill>
              </a:rPr>
              <a:t>- Оба произносим отрывисто.                                                                     </a:t>
            </a:r>
            <a:br>
              <a:rPr lang="ru-RU" sz="4000" b="1" dirty="0" smtClean="0">
                <a:solidFill>
                  <a:srgbClr val="C00000"/>
                </a:solidFill>
              </a:rPr>
            </a:br>
            <a:r>
              <a:rPr lang="ru-RU" sz="4000" b="1" dirty="0" smtClean="0">
                <a:solidFill>
                  <a:srgbClr val="C00000"/>
                </a:solidFill>
              </a:rPr>
              <a:t/>
            </a:r>
            <a:br>
              <a:rPr lang="ru-RU" sz="4000" b="1" dirty="0" smtClean="0">
                <a:solidFill>
                  <a:srgbClr val="C00000"/>
                </a:solidFill>
              </a:rPr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endParaRPr lang="ru-RU" sz="4000" b="1" dirty="0">
              <a:solidFill>
                <a:srgbClr val="FFC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4286256"/>
            <a:ext cx="8858280" cy="1839907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b="1" u="sng" dirty="0" smtClean="0"/>
              <a:t>Чем отличаются?                                                                                                </a:t>
            </a:r>
            <a:r>
              <a:rPr lang="ru-RU" b="1" dirty="0" smtClean="0"/>
              <a:t>[</a:t>
            </a:r>
            <a:r>
              <a:rPr lang="ru-RU" b="1" dirty="0" smtClean="0">
                <a:solidFill>
                  <a:srgbClr val="00B050"/>
                </a:solidFill>
              </a:rPr>
              <a:t>Ч</a:t>
            </a:r>
            <a:r>
              <a:rPr lang="ru-RU" b="1" dirty="0" smtClean="0"/>
              <a:t>'] – широкий кончик языка стучит в нёбо,</a:t>
            </a:r>
          </a:p>
          <a:p>
            <a:pPr>
              <a:buNone/>
            </a:pPr>
            <a:r>
              <a:rPr lang="ru-RU" b="1" dirty="0" smtClean="0"/>
              <a:t>Губы «рупором», зубы «заборчиком»</a:t>
            </a:r>
          </a:p>
          <a:p>
            <a:pPr>
              <a:buNone/>
            </a:pPr>
            <a:r>
              <a:rPr lang="ru-RU" b="1" dirty="0" smtClean="0"/>
              <a:t>[</a:t>
            </a:r>
            <a:r>
              <a:rPr lang="ru-RU" b="1" dirty="0" smtClean="0">
                <a:solidFill>
                  <a:srgbClr val="00B050"/>
                </a:solidFill>
              </a:rPr>
              <a:t>Т</a:t>
            </a:r>
            <a:r>
              <a:rPr lang="ru-RU" b="1" dirty="0" smtClean="0"/>
              <a:t>'] – язык стучит в нёбо спинкой языка, губы в улыбке.</a:t>
            </a:r>
          </a:p>
          <a:p>
            <a:endParaRPr lang="ru-RU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29454" y="785794"/>
            <a:ext cx="785818" cy="939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86710" y="785794"/>
            <a:ext cx="785818" cy="939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42918"/>
            <a:ext cx="8929718" cy="77472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Различай  МЯГКИЕ СОГЛАСНЫЕ звуки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                        </a:t>
            </a:r>
            <a:r>
              <a:rPr lang="ru-RU" b="1" dirty="0" smtClean="0">
                <a:solidFill>
                  <a:srgbClr val="00B050"/>
                </a:solidFill>
              </a:rPr>
              <a:t>ТЬ - Ч -ТЬ – Ч – ТЬ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В слогах:     ТИ – ЧИ                  ТЯ – ЧА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			   ТЁ – ЧО                 ТЮ – ЧУ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			   ТЕ – ЧЕ                  ТЁ – ЧО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В словах:      ТИК - ЧИК</a:t>
            </a:r>
            <a:br>
              <a:rPr lang="ru-RU" b="1" dirty="0" smtClean="0">
                <a:solidFill>
                  <a:srgbClr val="C00000"/>
                </a:solidFill>
              </a:rPr>
            </a:br>
            <a:endParaRPr lang="ru-RU" b="1" dirty="0" smtClean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72330" y="3051692"/>
            <a:ext cx="2071670" cy="3806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77472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Индивидуальная работа                                             по заданию логопеда.</a:t>
            </a:r>
            <a:br>
              <a:rPr lang="ru-RU" b="1" dirty="0" smtClean="0">
                <a:solidFill>
                  <a:srgbClr val="C00000"/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Пишем карандашом  букву, слог,  слово, произносим  поставленные звуки,                                  учим </a:t>
            </a:r>
            <a:r>
              <a:rPr lang="ru-RU" b="1" dirty="0" err="1" smtClean="0">
                <a:solidFill>
                  <a:srgbClr val="0070C0"/>
                </a:solidFill>
              </a:rPr>
              <a:t>чистоговорки</a:t>
            </a:r>
            <a:r>
              <a:rPr lang="ru-RU" b="1" dirty="0" smtClean="0">
                <a:solidFill>
                  <a:srgbClr val="0070C0"/>
                </a:solidFill>
              </a:rPr>
              <a:t>  и  рисуем  то,                                              о чём рассказываем в загадке, поговорке и стихотворении.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Посещаем библиотеку вместе с ребёнком.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Что выучили дома надо рассказать в саду</a:t>
            </a:r>
            <a:r>
              <a:rPr lang="ru-RU" b="1" dirty="0" smtClean="0"/>
              <a:t>.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Что учили в саду – рассказываем  всем дома!</a:t>
            </a:r>
          </a:p>
          <a:p>
            <a:endParaRPr lang="ru-RU" b="1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B050"/>
                </a:solidFill>
              </a:rPr>
              <a:t>ТЬ - Ч                ТЬ – Ч             </a:t>
            </a:r>
            <a:endParaRPr lang="ru-RU" sz="60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785926"/>
            <a:ext cx="8633366" cy="3927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</a:rPr>
              <a:t>«СКОЛЬКО СЛОГОВ В СЛОВЕ»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1785949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.</a:t>
            </a:r>
            <a:r>
              <a:rPr lang="ru-RU" b="1" dirty="0" smtClean="0">
                <a:solidFill>
                  <a:srgbClr val="0070C0"/>
                </a:solidFill>
              </a:rPr>
              <a:t> Присядь столько раз, сколько слогов в слове.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Подпрыгни столько раз, сколько слогов в слове.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Прохлопай…, потопай…,                                                                                    Посчитай -  сколько гласных в слове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253" y="2786058"/>
            <a:ext cx="8702341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В КАКИХ СЛОВАХ СЛОГ:  ЧА,  ЧУ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192" y="1428736"/>
            <a:ext cx="8858312" cy="1749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СОСТАВЬ   СЛОВА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428736"/>
            <a:ext cx="7291703" cy="3247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НА БОЛОТЕ НЕТ ДОРОГ,                                                    Я ПО КО</a:t>
            </a:r>
            <a:r>
              <a:rPr lang="ru-RU" b="1" i="1" u="sng" dirty="0" smtClean="0">
                <a:solidFill>
                  <a:srgbClr val="0070C0"/>
                </a:solidFill>
              </a:rPr>
              <a:t>Ш</a:t>
            </a:r>
            <a:r>
              <a:rPr lang="ru-RU" b="1" dirty="0" smtClean="0">
                <a:solidFill>
                  <a:srgbClr val="C00000"/>
                </a:solidFill>
              </a:rPr>
              <a:t>КАМ СКОК-ПОСКОК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562045"/>
            <a:ext cx="7359621" cy="5295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ЧЕРЕЗ  ЧТО  ПРЫГАЕТ  ТИГР?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82866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000108"/>
            <a:ext cx="8501122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Что делает девочка?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357298"/>
            <a:ext cx="3757610" cy="4929222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Маша прыгает </a:t>
            </a:r>
          </a:p>
          <a:p>
            <a:pPr>
              <a:buNone/>
            </a:pPr>
            <a:r>
              <a:rPr lang="ru-RU" b="1" u="sng" dirty="0" smtClean="0">
                <a:solidFill>
                  <a:srgbClr val="C00000"/>
                </a:solidFill>
              </a:rPr>
              <a:t>через</a:t>
            </a:r>
            <a:r>
              <a:rPr lang="ru-RU" b="1" dirty="0" smtClean="0">
                <a:solidFill>
                  <a:srgbClr val="C00000"/>
                </a:solidFill>
              </a:rPr>
              <a:t> скакалку.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«</a:t>
            </a:r>
            <a:r>
              <a:rPr lang="ru-RU" b="1" dirty="0" smtClean="0">
                <a:solidFill>
                  <a:srgbClr val="0070C0"/>
                </a:solidFill>
              </a:rPr>
              <a:t>Посчитай-ка</a:t>
            </a:r>
            <a:r>
              <a:rPr lang="ru-RU" b="1" dirty="0" smtClean="0">
                <a:solidFill>
                  <a:srgbClr val="C00000"/>
                </a:solidFill>
              </a:rPr>
              <a:t>» – </a:t>
            </a:r>
            <a:r>
              <a:rPr lang="ru-RU" b="1" dirty="0" smtClean="0">
                <a:solidFill>
                  <a:srgbClr val="00B050"/>
                </a:solidFill>
              </a:rPr>
              <a:t>Сколько слов в предложении</a:t>
            </a:r>
            <a:r>
              <a:rPr lang="ru-RU" b="1" dirty="0" smtClean="0">
                <a:solidFill>
                  <a:srgbClr val="C00000"/>
                </a:solidFill>
              </a:rPr>
              <a:t>?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«Назови «маленькое» слово» /предлог/</a:t>
            </a:r>
          </a:p>
          <a:p>
            <a:pPr>
              <a:buNone/>
            </a:pP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1785902"/>
            <a:ext cx="4073012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Это маленький червячок.</a:t>
            </a:r>
            <a:br>
              <a:rPr lang="ru-RU" b="1" dirty="0" smtClean="0">
                <a:solidFill>
                  <a:srgbClr val="00B050"/>
                </a:solidFill>
              </a:rPr>
            </a:br>
            <a:r>
              <a:rPr lang="ru-RU" b="1" dirty="0" smtClean="0">
                <a:solidFill>
                  <a:srgbClr val="00B050"/>
                </a:solidFill>
              </a:rPr>
              <a:t> Он поселился в грибочке.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2214554"/>
            <a:ext cx="8156041" cy="4232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114668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Черёмуха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429000"/>
            <a:ext cx="3043230" cy="26971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96861" y="0"/>
            <a:ext cx="554713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Чертёж дома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Picture 18" descr="http://www.sakhstroy.com/dle/uploads/projects/dachnyiy-do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285860"/>
            <a:ext cx="6986618" cy="5045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78619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.</a:t>
            </a:r>
            <a:r>
              <a:rPr lang="ru-RU" b="1" dirty="0" smtClean="0">
                <a:solidFill>
                  <a:srgbClr val="C00000"/>
                </a:solidFill>
              </a:rPr>
              <a:t>      Мягкий согласный звук </a:t>
            </a:r>
            <a:r>
              <a:rPr lang="ru-RU" b="1" dirty="0" smtClean="0">
                <a:solidFill>
                  <a:srgbClr val="00B050"/>
                </a:solidFill>
              </a:rPr>
              <a:t>[Ч'] </a:t>
            </a:r>
            <a:r>
              <a:rPr lang="ru-RU" b="1" dirty="0" smtClean="0">
                <a:solidFill>
                  <a:srgbClr val="0070C0"/>
                </a:solidFill>
              </a:rPr>
              <a:t>Мягкий, как подушка, </a:t>
            </a: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Мягкий, как киска,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Мягкий, как ладошка…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Что ещё бывает мягким?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143380"/>
            <a:ext cx="8229600" cy="1982783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261865">
            <a:off x="407212" y="4171392"/>
            <a:ext cx="2600009" cy="2426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3857628"/>
            <a:ext cx="257176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34168" y="3971946"/>
            <a:ext cx="249555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72396" y="1285860"/>
            <a:ext cx="1087216" cy="971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43042" y="4643446"/>
            <a:ext cx="7043758" cy="148271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600" b="1" dirty="0" smtClean="0">
                <a:solidFill>
                  <a:srgbClr val="00B050"/>
                </a:solidFill>
              </a:rPr>
              <a:t>Две малышки черепашки</a:t>
            </a:r>
          </a:p>
          <a:p>
            <a:pPr>
              <a:buNone/>
            </a:pPr>
            <a:r>
              <a:rPr lang="ru-RU" sz="3600" b="1" dirty="0" smtClean="0">
                <a:solidFill>
                  <a:srgbClr val="00B050"/>
                </a:solidFill>
              </a:rPr>
              <a:t>Пили сладкий чай из чашки. </a:t>
            </a:r>
            <a:endParaRPr lang="ru-RU" sz="3600" b="1" dirty="0">
              <a:solidFill>
                <a:srgbClr val="00B05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85727"/>
            <a:ext cx="7786742" cy="4382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0"/>
            <a:ext cx="5143536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143108" y="2071678"/>
            <a:ext cx="4809347" cy="4419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Ч - Ш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428736"/>
            <a:ext cx="8286808" cy="253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589" y="3857628"/>
            <a:ext cx="8842567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Загадка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19" y="764704"/>
            <a:ext cx="4411663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52816" y="2348880"/>
            <a:ext cx="7663415" cy="4053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ru-RU" sz="3100" b="1" i="1" dirty="0" smtClean="0"/>
              <a:t>Игра с мячом  </a:t>
            </a:r>
            <a:r>
              <a:rPr lang="ru-RU" b="1" dirty="0" smtClean="0">
                <a:solidFill>
                  <a:srgbClr val="C00000"/>
                </a:solidFill>
              </a:rPr>
              <a:t>«Скажи ласково».</a:t>
            </a:r>
            <a:r>
              <a:rPr lang="ru-RU" b="1" dirty="0" smtClean="0">
                <a:solidFill>
                  <a:srgbClr val="00B050"/>
                </a:solidFill>
              </a:rPr>
              <a:t> </a:t>
            </a:r>
            <a:br>
              <a:rPr lang="ru-RU" b="1" dirty="0" smtClean="0">
                <a:solidFill>
                  <a:srgbClr val="00B050"/>
                </a:solidFill>
              </a:rPr>
            </a:br>
            <a:r>
              <a:rPr lang="ru-RU" b="1" dirty="0" smtClean="0">
                <a:solidFill>
                  <a:srgbClr val="00B050"/>
                </a:solidFill>
              </a:rPr>
              <a:t>Мягкий согласный звук [Ч'].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428736"/>
            <a:ext cx="8786842" cy="4697427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Л</a:t>
            </a:r>
            <a:r>
              <a:rPr lang="ru-RU" b="1" dirty="0" smtClean="0">
                <a:solidFill>
                  <a:srgbClr val="FF0000"/>
                </a:solidFill>
              </a:rPr>
              <a:t>У</a:t>
            </a:r>
            <a:r>
              <a:rPr lang="ru-RU" b="1" dirty="0" smtClean="0">
                <a:solidFill>
                  <a:srgbClr val="00B050"/>
                </a:solidFill>
              </a:rPr>
              <a:t>Ч</a:t>
            </a:r>
            <a:r>
              <a:rPr lang="ru-RU" b="1" dirty="0" smtClean="0">
                <a:solidFill>
                  <a:srgbClr val="0070C0"/>
                </a:solidFill>
              </a:rPr>
              <a:t> – Л</a:t>
            </a:r>
            <a:r>
              <a:rPr lang="ru-RU" b="1" dirty="0" smtClean="0">
                <a:solidFill>
                  <a:srgbClr val="FF0000"/>
                </a:solidFill>
              </a:rPr>
              <a:t>У</a:t>
            </a:r>
            <a:r>
              <a:rPr lang="ru-RU" b="1" dirty="0" smtClean="0">
                <a:solidFill>
                  <a:srgbClr val="0070C0"/>
                </a:solidFill>
              </a:rPr>
              <a:t>-</a:t>
            </a:r>
            <a:r>
              <a:rPr lang="ru-RU" b="1" dirty="0" smtClean="0">
                <a:solidFill>
                  <a:srgbClr val="00B050"/>
                </a:solidFill>
              </a:rPr>
              <a:t>Ч</a:t>
            </a:r>
            <a:r>
              <a:rPr lang="ru-RU" b="1" dirty="0" smtClean="0">
                <a:solidFill>
                  <a:srgbClr val="FF0000"/>
                </a:solidFill>
              </a:rPr>
              <a:t>И</a:t>
            </a:r>
            <a:r>
              <a:rPr lang="ru-RU" b="1" dirty="0" smtClean="0">
                <a:solidFill>
                  <a:srgbClr val="0070C0"/>
                </a:solidFill>
              </a:rPr>
              <a:t>К              Ч</a:t>
            </a:r>
            <a:r>
              <a:rPr lang="ru-RU" b="1" dirty="0" smtClean="0">
                <a:solidFill>
                  <a:srgbClr val="FF0000"/>
                </a:solidFill>
              </a:rPr>
              <a:t>У</a:t>
            </a:r>
            <a:r>
              <a:rPr lang="ru-RU" b="1" dirty="0" smtClean="0">
                <a:solidFill>
                  <a:srgbClr val="0070C0"/>
                </a:solidFill>
              </a:rPr>
              <a:t>Б –  </a:t>
            </a:r>
            <a:r>
              <a:rPr lang="ru-RU" b="1" dirty="0" smtClean="0">
                <a:solidFill>
                  <a:srgbClr val="00B050"/>
                </a:solidFill>
              </a:rPr>
              <a:t>Ч</a:t>
            </a:r>
            <a:r>
              <a:rPr lang="ru-RU" b="1" dirty="0" smtClean="0">
                <a:solidFill>
                  <a:srgbClr val="FF0000"/>
                </a:solidFill>
              </a:rPr>
              <a:t>У</a:t>
            </a:r>
            <a:r>
              <a:rPr lang="ru-RU" b="1" dirty="0" smtClean="0">
                <a:solidFill>
                  <a:srgbClr val="0070C0"/>
                </a:solidFill>
              </a:rPr>
              <a:t>Б-</a:t>
            </a:r>
            <a:r>
              <a:rPr lang="ru-RU" b="1" dirty="0" smtClean="0">
                <a:solidFill>
                  <a:srgbClr val="00B050"/>
                </a:solidFill>
              </a:rPr>
              <a:t>Ч</a:t>
            </a:r>
            <a:r>
              <a:rPr lang="ru-RU" b="1" dirty="0" smtClean="0">
                <a:solidFill>
                  <a:srgbClr val="FF0000"/>
                </a:solidFill>
              </a:rPr>
              <a:t>И</a:t>
            </a:r>
            <a:r>
              <a:rPr lang="ru-RU" b="1" dirty="0" smtClean="0">
                <a:solidFill>
                  <a:srgbClr val="0070C0"/>
                </a:solidFill>
              </a:rPr>
              <a:t>К                                                      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К</a:t>
            </a:r>
            <a:r>
              <a:rPr lang="ru-RU" b="1" dirty="0" smtClean="0">
                <a:solidFill>
                  <a:srgbClr val="00B050"/>
                </a:solidFill>
              </a:rPr>
              <a:t>Л</a:t>
            </a:r>
            <a:r>
              <a:rPr lang="ru-RU" b="1" dirty="0" smtClean="0">
                <a:solidFill>
                  <a:srgbClr val="FF0000"/>
                </a:solidFill>
              </a:rPr>
              <a:t>Ю</a:t>
            </a:r>
            <a:r>
              <a:rPr lang="ru-RU" b="1" dirty="0" smtClean="0">
                <a:solidFill>
                  <a:srgbClr val="00B050"/>
                </a:solidFill>
              </a:rPr>
              <a:t>Ч</a:t>
            </a:r>
            <a:r>
              <a:rPr lang="ru-RU" b="1" dirty="0" smtClean="0">
                <a:solidFill>
                  <a:srgbClr val="0070C0"/>
                </a:solidFill>
              </a:rPr>
              <a:t> – К</a:t>
            </a:r>
            <a:r>
              <a:rPr lang="ru-RU" b="1" dirty="0" smtClean="0">
                <a:solidFill>
                  <a:srgbClr val="00B050"/>
                </a:solidFill>
              </a:rPr>
              <a:t>Л</a:t>
            </a:r>
            <a:r>
              <a:rPr lang="ru-RU" b="1" dirty="0" smtClean="0">
                <a:solidFill>
                  <a:srgbClr val="FF0000"/>
                </a:solidFill>
              </a:rPr>
              <a:t>Ю</a:t>
            </a:r>
            <a:r>
              <a:rPr lang="ru-RU" b="1" dirty="0" smtClean="0">
                <a:solidFill>
                  <a:srgbClr val="0070C0"/>
                </a:solidFill>
              </a:rPr>
              <a:t>-</a:t>
            </a:r>
            <a:r>
              <a:rPr lang="ru-RU" b="1" dirty="0" smtClean="0">
                <a:solidFill>
                  <a:srgbClr val="00B050"/>
                </a:solidFill>
              </a:rPr>
              <a:t>Ч</a:t>
            </a:r>
            <a:r>
              <a:rPr lang="ru-RU" b="1" dirty="0" smtClean="0">
                <a:solidFill>
                  <a:srgbClr val="FF0000"/>
                </a:solidFill>
              </a:rPr>
              <a:t>И</a:t>
            </a:r>
            <a:r>
              <a:rPr lang="ru-RU" b="1" dirty="0" smtClean="0">
                <a:solidFill>
                  <a:srgbClr val="0070C0"/>
                </a:solidFill>
              </a:rPr>
              <a:t>К      К</a:t>
            </a:r>
            <a:r>
              <a:rPr lang="ru-RU" b="1" dirty="0" smtClean="0">
                <a:solidFill>
                  <a:srgbClr val="FF0000"/>
                </a:solidFill>
              </a:rPr>
              <a:t>А</a:t>
            </a:r>
            <a:r>
              <a:rPr lang="ru-RU" b="1" dirty="0" smtClean="0">
                <a:solidFill>
                  <a:srgbClr val="0070C0"/>
                </a:solidFill>
              </a:rPr>
              <a:t>Б-Л</a:t>
            </a:r>
            <a:r>
              <a:rPr lang="ru-RU" b="1" dirty="0" smtClean="0">
                <a:solidFill>
                  <a:srgbClr val="FF0000"/>
                </a:solidFill>
              </a:rPr>
              <a:t>У</a:t>
            </a:r>
            <a:r>
              <a:rPr lang="ru-RU" b="1" dirty="0" smtClean="0">
                <a:solidFill>
                  <a:srgbClr val="0070C0"/>
                </a:solidFill>
              </a:rPr>
              <a:t>К – К</a:t>
            </a:r>
            <a:r>
              <a:rPr lang="ru-RU" b="1" dirty="0" smtClean="0">
                <a:solidFill>
                  <a:srgbClr val="FF0000"/>
                </a:solidFill>
              </a:rPr>
              <a:t>А</a:t>
            </a:r>
            <a:r>
              <a:rPr lang="ru-RU" b="1" dirty="0" smtClean="0">
                <a:solidFill>
                  <a:srgbClr val="0070C0"/>
                </a:solidFill>
              </a:rPr>
              <a:t>Б-Л</a:t>
            </a:r>
            <a:r>
              <a:rPr lang="ru-RU" b="1" dirty="0" smtClean="0">
                <a:solidFill>
                  <a:srgbClr val="FF0000"/>
                </a:solidFill>
              </a:rPr>
              <a:t>У</a:t>
            </a:r>
            <a:r>
              <a:rPr lang="ru-RU" b="1" dirty="0" smtClean="0">
                <a:solidFill>
                  <a:srgbClr val="0070C0"/>
                </a:solidFill>
              </a:rPr>
              <a:t>-</a:t>
            </a:r>
            <a:r>
              <a:rPr lang="ru-RU" b="1" dirty="0" smtClean="0">
                <a:solidFill>
                  <a:srgbClr val="00B050"/>
                </a:solidFill>
              </a:rPr>
              <a:t>Ч</a:t>
            </a:r>
            <a:r>
              <a:rPr lang="ru-RU" b="1" dirty="0" smtClean="0">
                <a:solidFill>
                  <a:srgbClr val="FF0000"/>
                </a:solidFill>
              </a:rPr>
              <a:t>О</a:t>
            </a:r>
            <a:r>
              <a:rPr lang="ru-RU" b="1" dirty="0" smtClean="0">
                <a:solidFill>
                  <a:srgbClr val="0070C0"/>
                </a:solidFill>
              </a:rPr>
              <a:t>К                  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К</a:t>
            </a:r>
            <a:r>
              <a:rPr lang="ru-RU" b="1" dirty="0" smtClean="0">
                <a:solidFill>
                  <a:srgbClr val="FF0000"/>
                </a:solidFill>
              </a:rPr>
              <a:t>О</a:t>
            </a:r>
            <a:r>
              <a:rPr lang="ru-RU" b="1" dirty="0" smtClean="0">
                <a:solidFill>
                  <a:srgbClr val="0070C0"/>
                </a:solidFill>
              </a:rPr>
              <a:t>-Л</a:t>
            </a:r>
            <a:r>
              <a:rPr lang="ru-RU" b="1" dirty="0" smtClean="0">
                <a:solidFill>
                  <a:srgbClr val="FF0000"/>
                </a:solidFill>
              </a:rPr>
              <a:t>О</a:t>
            </a:r>
            <a:r>
              <a:rPr lang="ru-RU" b="1" dirty="0" smtClean="0">
                <a:solidFill>
                  <a:srgbClr val="0070C0"/>
                </a:solidFill>
              </a:rPr>
              <a:t>-К</a:t>
            </a:r>
            <a:r>
              <a:rPr lang="ru-RU" b="1" dirty="0" smtClean="0">
                <a:solidFill>
                  <a:srgbClr val="FF0000"/>
                </a:solidFill>
              </a:rPr>
              <a:t>О</a:t>
            </a:r>
            <a:r>
              <a:rPr lang="ru-RU" b="1" dirty="0" smtClean="0">
                <a:solidFill>
                  <a:srgbClr val="0070C0"/>
                </a:solidFill>
              </a:rPr>
              <a:t>Л – К</a:t>
            </a:r>
            <a:r>
              <a:rPr lang="ru-RU" b="1" dirty="0" smtClean="0">
                <a:solidFill>
                  <a:srgbClr val="FF0000"/>
                </a:solidFill>
              </a:rPr>
              <a:t>О</a:t>
            </a:r>
            <a:r>
              <a:rPr lang="ru-RU" b="1" dirty="0" smtClean="0">
                <a:solidFill>
                  <a:srgbClr val="0070C0"/>
                </a:solidFill>
              </a:rPr>
              <a:t>-Л</a:t>
            </a:r>
            <a:r>
              <a:rPr lang="ru-RU" b="1" dirty="0" smtClean="0">
                <a:solidFill>
                  <a:srgbClr val="FF0000"/>
                </a:solidFill>
              </a:rPr>
              <a:t>О</a:t>
            </a:r>
            <a:r>
              <a:rPr lang="ru-RU" b="1" dirty="0" smtClean="0">
                <a:solidFill>
                  <a:srgbClr val="0070C0"/>
                </a:solidFill>
              </a:rPr>
              <a:t>-К</a:t>
            </a:r>
            <a:r>
              <a:rPr lang="ru-RU" b="1" dirty="0" smtClean="0">
                <a:solidFill>
                  <a:srgbClr val="FF0000"/>
                </a:solidFill>
              </a:rPr>
              <a:t>О</a:t>
            </a:r>
            <a:r>
              <a:rPr lang="ru-RU" b="1" dirty="0" smtClean="0">
                <a:solidFill>
                  <a:srgbClr val="00B050"/>
                </a:solidFill>
              </a:rPr>
              <a:t>Л</a:t>
            </a:r>
            <a:r>
              <a:rPr lang="ru-RU" b="1" dirty="0" smtClean="0">
                <a:solidFill>
                  <a:srgbClr val="FFC000"/>
                </a:solidFill>
              </a:rPr>
              <a:t>Ь</a:t>
            </a:r>
            <a:r>
              <a:rPr lang="ru-RU" b="1" dirty="0" smtClean="0">
                <a:solidFill>
                  <a:srgbClr val="0070C0"/>
                </a:solidFill>
              </a:rPr>
              <a:t>-</a:t>
            </a:r>
            <a:r>
              <a:rPr lang="ru-RU" b="1" dirty="0" smtClean="0">
                <a:solidFill>
                  <a:srgbClr val="00B050"/>
                </a:solidFill>
              </a:rPr>
              <a:t>Ч</a:t>
            </a:r>
            <a:r>
              <a:rPr lang="ru-RU" b="1" dirty="0" smtClean="0">
                <a:solidFill>
                  <a:srgbClr val="FF0000"/>
                </a:solidFill>
              </a:rPr>
              <a:t>И</a:t>
            </a:r>
            <a:r>
              <a:rPr lang="ru-RU" b="1" dirty="0" smtClean="0">
                <a:solidFill>
                  <a:srgbClr val="0070C0"/>
                </a:solidFill>
              </a:rPr>
              <a:t>К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П</a:t>
            </a:r>
            <a:r>
              <a:rPr lang="ru-RU" b="1" dirty="0" smtClean="0">
                <a:solidFill>
                  <a:srgbClr val="FF0000"/>
                </a:solidFill>
              </a:rPr>
              <a:t>О</a:t>
            </a:r>
            <a:r>
              <a:rPr lang="ru-RU" b="1" dirty="0" smtClean="0">
                <a:solidFill>
                  <a:srgbClr val="0070C0"/>
                </a:solidFill>
              </a:rPr>
              <a:t>-Д</a:t>
            </a:r>
            <a:r>
              <a:rPr lang="ru-RU" b="1" dirty="0" smtClean="0">
                <a:solidFill>
                  <a:srgbClr val="FF0000"/>
                </a:solidFill>
              </a:rPr>
              <a:t>У</a:t>
            </a:r>
            <a:r>
              <a:rPr lang="ru-RU" b="1" dirty="0" smtClean="0">
                <a:solidFill>
                  <a:srgbClr val="0070C0"/>
                </a:solidFill>
              </a:rPr>
              <a:t>Ш-К</a:t>
            </a:r>
            <a:r>
              <a:rPr lang="ru-RU" b="1" dirty="0" smtClean="0">
                <a:solidFill>
                  <a:srgbClr val="FF0000"/>
                </a:solidFill>
              </a:rPr>
              <a:t>А </a:t>
            </a:r>
            <a:r>
              <a:rPr lang="ru-RU" b="1" dirty="0" smtClean="0">
                <a:solidFill>
                  <a:srgbClr val="0070C0"/>
                </a:solidFill>
              </a:rPr>
              <a:t>– П</a:t>
            </a:r>
            <a:r>
              <a:rPr lang="ru-RU" b="1" dirty="0" smtClean="0">
                <a:solidFill>
                  <a:srgbClr val="FF0000"/>
                </a:solidFill>
              </a:rPr>
              <a:t>О</a:t>
            </a:r>
            <a:r>
              <a:rPr lang="ru-RU" b="1" dirty="0" smtClean="0">
                <a:solidFill>
                  <a:srgbClr val="0070C0"/>
                </a:solidFill>
              </a:rPr>
              <a:t>-Д</a:t>
            </a:r>
            <a:r>
              <a:rPr lang="ru-RU" b="1" dirty="0" smtClean="0">
                <a:solidFill>
                  <a:srgbClr val="FF0000"/>
                </a:solidFill>
              </a:rPr>
              <a:t>У</a:t>
            </a:r>
            <a:r>
              <a:rPr lang="ru-RU" b="1" dirty="0" smtClean="0">
                <a:solidFill>
                  <a:srgbClr val="0070C0"/>
                </a:solidFill>
              </a:rPr>
              <a:t>-Ш</a:t>
            </a:r>
            <a:r>
              <a:rPr lang="ru-RU" b="1" dirty="0" smtClean="0">
                <a:solidFill>
                  <a:srgbClr val="FF0000"/>
                </a:solidFill>
              </a:rPr>
              <a:t>Е</a:t>
            </a:r>
            <a:r>
              <a:rPr lang="ru-RU" b="1" dirty="0" smtClean="0">
                <a:solidFill>
                  <a:srgbClr val="00B050"/>
                </a:solidFill>
              </a:rPr>
              <a:t>Ч</a:t>
            </a:r>
            <a:r>
              <a:rPr lang="ru-RU" b="1" dirty="0" smtClean="0">
                <a:solidFill>
                  <a:srgbClr val="0070C0"/>
                </a:solidFill>
              </a:rPr>
              <a:t>-К</a:t>
            </a:r>
            <a:r>
              <a:rPr lang="ru-RU" b="1" dirty="0" smtClean="0">
                <a:solidFill>
                  <a:srgbClr val="FF0000"/>
                </a:solidFill>
              </a:rPr>
              <a:t>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16" y="642918"/>
            <a:ext cx="1285884" cy="120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3714776"/>
            <a:ext cx="7000875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57158" y="214290"/>
            <a:ext cx="853150" cy="135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«Поезд едет, едет, едет –                                  мимо елей и берёз: </a:t>
            </a:r>
            <a:r>
              <a:rPr lang="ru-RU" b="1" dirty="0" smtClean="0">
                <a:solidFill>
                  <a:srgbClr val="00B050"/>
                </a:solidFill>
              </a:rPr>
              <a:t>Ч – </a:t>
            </a:r>
            <a:r>
              <a:rPr lang="ru-RU" b="1" dirty="0" err="1" smtClean="0">
                <a:solidFill>
                  <a:srgbClr val="00B050"/>
                </a:solidFill>
              </a:rPr>
              <a:t>ч</a:t>
            </a:r>
            <a:r>
              <a:rPr lang="ru-RU" b="1" dirty="0" smtClean="0">
                <a:solidFill>
                  <a:srgbClr val="00B050"/>
                </a:solidFill>
              </a:rPr>
              <a:t> – </a:t>
            </a:r>
            <a:r>
              <a:rPr lang="ru-RU" b="1" dirty="0" err="1" smtClean="0">
                <a:solidFill>
                  <a:srgbClr val="00B050"/>
                </a:solidFill>
              </a:rPr>
              <a:t>ч</a:t>
            </a:r>
            <a:r>
              <a:rPr lang="ru-RU" b="1" dirty="0" smtClean="0">
                <a:solidFill>
                  <a:srgbClr val="00B050"/>
                </a:solidFill>
              </a:rPr>
              <a:t> – </a:t>
            </a:r>
            <a:r>
              <a:rPr lang="ru-RU" b="1" dirty="0" err="1" smtClean="0">
                <a:solidFill>
                  <a:srgbClr val="00B050"/>
                </a:solidFill>
              </a:rPr>
              <a:t>ч</a:t>
            </a:r>
            <a:r>
              <a:rPr lang="ru-RU" b="1" dirty="0" smtClean="0"/>
              <a:t>.</a:t>
            </a:r>
            <a:r>
              <a:rPr lang="ru-RU" b="1" dirty="0" smtClean="0">
                <a:solidFill>
                  <a:srgbClr val="00B050"/>
                </a:solidFill>
              </a:rPr>
              <a:t>                                                                            </a:t>
            </a:r>
            <a:r>
              <a:rPr lang="ru-RU" b="1" dirty="0" smtClean="0">
                <a:solidFill>
                  <a:srgbClr val="C00000"/>
                </a:solidFill>
              </a:rPr>
              <a:t>  </a:t>
            </a:r>
            <a:r>
              <a:rPr lang="ru-RU" dirty="0" smtClean="0"/>
              <a:t>                                  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128588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Далеко уехал поезд –                                                                       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Еле слышен стук колёс:   </a:t>
            </a:r>
            <a:r>
              <a:rPr lang="ru-RU" b="1" dirty="0" smtClean="0">
                <a:solidFill>
                  <a:srgbClr val="00B050"/>
                </a:solidFill>
              </a:rPr>
              <a:t>Ч – </a:t>
            </a:r>
            <a:r>
              <a:rPr lang="ru-RU" b="1" dirty="0" err="1" smtClean="0">
                <a:solidFill>
                  <a:srgbClr val="00B050"/>
                </a:solidFill>
              </a:rPr>
              <a:t>ч</a:t>
            </a:r>
            <a:r>
              <a:rPr lang="ru-RU" b="1" dirty="0" smtClean="0">
                <a:solidFill>
                  <a:srgbClr val="00B050"/>
                </a:solidFill>
              </a:rPr>
              <a:t> – </a:t>
            </a:r>
            <a:r>
              <a:rPr lang="ru-RU" b="1" dirty="0" err="1" smtClean="0">
                <a:solidFill>
                  <a:srgbClr val="00B050"/>
                </a:solidFill>
              </a:rPr>
              <a:t>ч</a:t>
            </a:r>
            <a:r>
              <a:rPr lang="ru-RU" b="1" dirty="0" smtClean="0">
                <a:solidFill>
                  <a:srgbClr val="00B050"/>
                </a:solidFill>
              </a:rPr>
              <a:t> – </a:t>
            </a:r>
            <a:r>
              <a:rPr lang="ru-RU" b="1" dirty="0" err="1" smtClean="0">
                <a:solidFill>
                  <a:srgbClr val="00B050"/>
                </a:solidFill>
              </a:rPr>
              <a:t>ч</a:t>
            </a:r>
            <a:r>
              <a:rPr lang="ru-RU" b="1" dirty="0" smtClean="0"/>
              <a:t>».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70" y="2489383"/>
            <a:ext cx="9144000" cy="4368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14282" y="214290"/>
            <a:ext cx="642942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2286016"/>
          </a:xfrm>
        </p:spPr>
        <p:txBody>
          <a:bodyPr>
            <a:normAutofit fontScale="90000"/>
          </a:bodyPr>
          <a:lstStyle/>
          <a:p>
            <a:r>
              <a:rPr lang="ru-RU" sz="3600" b="1" u="sng" dirty="0" smtClean="0">
                <a:solidFill>
                  <a:srgbClr val="00B050"/>
                </a:solidFill>
              </a:rPr>
              <a:t>Произносим</a:t>
            </a:r>
            <a:r>
              <a:rPr lang="ru-RU" sz="3600" b="1" dirty="0" smtClean="0">
                <a:solidFill>
                  <a:srgbClr val="00B050"/>
                </a:solidFill>
              </a:rPr>
              <a:t> мягкий согласный звук </a:t>
            </a:r>
            <a:r>
              <a:rPr lang="ru-RU" sz="3200" b="1" dirty="0" smtClean="0">
                <a:solidFill>
                  <a:srgbClr val="00B050"/>
                </a:solidFill>
              </a:rPr>
              <a:t>[Ч']</a:t>
            </a:r>
            <a:r>
              <a:rPr lang="ru-RU" sz="3600" b="1" dirty="0" smtClean="0">
                <a:solidFill>
                  <a:srgbClr val="00B050"/>
                </a:solidFill>
              </a:rPr>
              <a:t>:</a:t>
            </a:r>
            <a:r>
              <a:rPr lang="ru-RU" sz="3600" b="1" dirty="0" smtClean="0">
                <a:solidFill>
                  <a:srgbClr val="C00000"/>
                </a:solidFill>
              </a:rPr>
              <a:t/>
            </a:r>
            <a:br>
              <a:rPr lang="ru-RU" sz="3600" b="1" dirty="0" smtClean="0">
                <a:solidFill>
                  <a:srgbClr val="C00000"/>
                </a:solidFill>
              </a:rPr>
            </a:br>
            <a:r>
              <a:rPr lang="ru-RU" sz="3600" b="1" dirty="0" smtClean="0">
                <a:solidFill>
                  <a:srgbClr val="00B050"/>
                </a:solidFill>
              </a:rPr>
              <a:t>«Ч»</a:t>
            </a:r>
            <a:r>
              <a:rPr lang="ru-RU" sz="3600" b="1" dirty="0" smtClean="0">
                <a:solidFill>
                  <a:srgbClr val="C00000"/>
                </a:solidFill>
              </a:rPr>
              <a:t> - Что делают губы, зубы? Где язык?</a:t>
            </a:r>
            <a:br>
              <a:rPr lang="ru-RU" sz="3600" b="1" dirty="0" smtClean="0">
                <a:solidFill>
                  <a:srgbClr val="C00000"/>
                </a:solidFill>
              </a:rPr>
            </a:br>
            <a:r>
              <a:rPr lang="ru-RU" sz="3600" b="1" dirty="0" smtClean="0">
                <a:solidFill>
                  <a:srgbClr val="00B050"/>
                </a:solidFill>
              </a:rPr>
              <a:t> «Ч» </a:t>
            </a:r>
            <a:r>
              <a:rPr lang="ru-RU" sz="3600" b="1" dirty="0" smtClean="0">
                <a:solidFill>
                  <a:srgbClr val="C00000"/>
                </a:solidFill>
              </a:rPr>
              <a:t>- </a:t>
            </a:r>
            <a:r>
              <a:rPr lang="ru-RU" sz="3600" b="1" dirty="0" smtClean="0">
                <a:solidFill>
                  <a:srgbClr val="0070C0"/>
                </a:solidFill>
              </a:rPr>
              <a:t>Как выходит воздух?</a:t>
            </a:r>
            <a:r>
              <a:rPr lang="ru-RU" sz="3600" b="1" dirty="0" smtClean="0">
                <a:solidFill>
                  <a:srgbClr val="C00000"/>
                </a:solidFill>
              </a:rPr>
              <a:t/>
            </a:r>
            <a:br>
              <a:rPr lang="ru-RU" sz="3600" b="1" dirty="0" smtClean="0">
                <a:solidFill>
                  <a:srgbClr val="C00000"/>
                </a:solidFill>
              </a:rPr>
            </a:br>
            <a:r>
              <a:rPr lang="ru-RU" sz="3600" b="1" dirty="0" smtClean="0">
                <a:solidFill>
                  <a:srgbClr val="00B050"/>
                </a:solidFill>
              </a:rPr>
              <a:t> «Ч» </a:t>
            </a:r>
            <a:r>
              <a:rPr lang="ru-RU" sz="3600" b="1" dirty="0" smtClean="0">
                <a:solidFill>
                  <a:srgbClr val="C00000"/>
                </a:solidFill>
              </a:rPr>
              <a:t>- Прикоснулись к горлышку – дрожит?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85992"/>
            <a:ext cx="8229600" cy="114300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Значит звук</a:t>
            </a:r>
            <a:r>
              <a:rPr lang="ru-RU" b="1" dirty="0" smtClean="0">
                <a:solidFill>
                  <a:srgbClr val="00B050"/>
                </a:solidFill>
              </a:rPr>
              <a:t> [Ч'] - согласный, глухой, мягкий.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B050"/>
                </a:solidFill>
              </a:rPr>
              <a:t>Обозначим зелёной фишкой.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57561"/>
            <a:ext cx="9144000" cy="3406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58082" y="2714620"/>
            <a:ext cx="785818" cy="704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0" y="214290"/>
            <a:ext cx="928662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15306" y="214290"/>
            <a:ext cx="928694" cy="1109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«Повтори слоги»,                                   «Подскажи словечко»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643050"/>
            <a:ext cx="8786842" cy="445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42910" y="0"/>
            <a:ext cx="7858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15272" y="285728"/>
            <a:ext cx="785818" cy="939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2908" y="0"/>
            <a:ext cx="9286908" cy="785794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/>
              <a:t>Игра</a:t>
            </a:r>
            <a:r>
              <a:rPr lang="ru-RU" b="1" dirty="0" smtClean="0"/>
              <a:t>«</a:t>
            </a:r>
            <a:r>
              <a:rPr lang="ru-RU" b="1" i="1" dirty="0" smtClean="0">
                <a:solidFill>
                  <a:srgbClr val="0070C0"/>
                </a:solidFill>
              </a:rPr>
              <a:t>Подскажи мягкий согласный звук </a:t>
            </a:r>
            <a:r>
              <a:rPr lang="ru-RU" b="1" i="1" dirty="0" smtClean="0">
                <a:solidFill>
                  <a:srgbClr val="00B050"/>
                </a:solidFill>
              </a:rPr>
              <a:t>Ч</a:t>
            </a:r>
            <a:r>
              <a:rPr lang="ru-RU" b="1" dirty="0" smtClean="0"/>
              <a:t>»</a:t>
            </a:r>
            <a:r>
              <a:rPr lang="ru-RU" b="1" dirty="0" smtClean="0">
                <a:solidFill>
                  <a:srgbClr val="00B050"/>
                </a:solidFill>
              </a:rPr>
              <a:t> 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42919"/>
            <a:ext cx="9144000" cy="35719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b="1" dirty="0" err="1" smtClean="0">
                <a:solidFill>
                  <a:srgbClr val="C00000"/>
                </a:solidFill>
              </a:rPr>
              <a:t>Уч</a:t>
            </a:r>
            <a:r>
              <a:rPr lang="ru-RU" b="1" dirty="0" smtClean="0">
                <a:solidFill>
                  <a:srgbClr val="C00000"/>
                </a:solidFill>
              </a:rPr>
              <a:t> – чу – </a:t>
            </a:r>
            <a:r>
              <a:rPr lang="ru-RU" b="1" dirty="0" err="1" smtClean="0">
                <a:solidFill>
                  <a:srgbClr val="C00000"/>
                </a:solidFill>
              </a:rPr>
              <a:t>уч</a:t>
            </a:r>
            <a:r>
              <a:rPr lang="ru-RU" b="1" dirty="0" smtClean="0">
                <a:solidFill>
                  <a:srgbClr val="C00000"/>
                </a:solidFill>
              </a:rPr>
              <a:t> – утром  в окно заглянул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						        солнечный  </a:t>
            </a:r>
            <a:r>
              <a:rPr lang="ru-RU" b="1" dirty="0" err="1" smtClean="0">
                <a:solidFill>
                  <a:srgbClr val="C00000"/>
                </a:solidFill>
              </a:rPr>
              <a:t>лу</a:t>
            </a:r>
            <a:r>
              <a:rPr lang="ru-RU" b="1" dirty="0" smtClean="0">
                <a:solidFill>
                  <a:srgbClr val="C00000"/>
                </a:solidFill>
              </a:rPr>
              <a:t>…/</a:t>
            </a:r>
            <a:r>
              <a:rPr lang="ru-RU" b="1" dirty="0" smtClean="0">
                <a:solidFill>
                  <a:srgbClr val="00B050"/>
                </a:solidFill>
              </a:rPr>
              <a:t>ч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</a:p>
          <a:p>
            <a:pPr>
              <a:buNone/>
            </a:pPr>
            <a:r>
              <a:rPr lang="ru-RU" b="1" dirty="0" err="1" smtClean="0">
                <a:solidFill>
                  <a:srgbClr val="C00000"/>
                </a:solidFill>
              </a:rPr>
              <a:t>Яч</a:t>
            </a:r>
            <a:r>
              <a:rPr lang="ru-RU" b="1" dirty="0" smtClean="0">
                <a:solidFill>
                  <a:srgbClr val="C00000"/>
                </a:solidFill>
              </a:rPr>
              <a:t> – </a:t>
            </a:r>
            <a:r>
              <a:rPr lang="ru-RU" b="1" dirty="0" err="1" smtClean="0">
                <a:solidFill>
                  <a:srgbClr val="C00000"/>
                </a:solidFill>
              </a:rPr>
              <a:t>яч</a:t>
            </a:r>
            <a:r>
              <a:rPr lang="ru-RU" b="1" dirty="0" smtClean="0">
                <a:solidFill>
                  <a:srgbClr val="C00000"/>
                </a:solidFill>
              </a:rPr>
              <a:t> – </a:t>
            </a:r>
            <a:r>
              <a:rPr lang="ru-RU" b="1" dirty="0" err="1" smtClean="0">
                <a:solidFill>
                  <a:srgbClr val="C00000"/>
                </a:solidFill>
              </a:rPr>
              <a:t>яч</a:t>
            </a:r>
            <a:r>
              <a:rPr lang="ru-RU" b="1" dirty="0" smtClean="0">
                <a:solidFill>
                  <a:srgbClr val="C00000"/>
                </a:solidFill>
              </a:rPr>
              <a:t> –  днём мы играли в                  мя…/</a:t>
            </a:r>
            <a:r>
              <a:rPr lang="ru-RU" b="1" dirty="0" smtClean="0">
                <a:solidFill>
                  <a:srgbClr val="00B050"/>
                </a:solidFill>
              </a:rPr>
              <a:t>ч</a:t>
            </a:r>
            <a:r>
              <a:rPr lang="ru-RU" b="1" dirty="0" smtClean="0">
                <a:solidFill>
                  <a:srgbClr val="C00000"/>
                </a:solidFill>
              </a:rPr>
              <a:t>.</a:t>
            </a:r>
          </a:p>
          <a:p>
            <a:pPr>
              <a:buNone/>
            </a:pPr>
            <a:r>
              <a:rPr lang="ru-RU" b="1" dirty="0" err="1" smtClean="0">
                <a:solidFill>
                  <a:srgbClr val="C00000"/>
                </a:solidFill>
              </a:rPr>
              <a:t>Уч</a:t>
            </a:r>
            <a:r>
              <a:rPr lang="ru-RU" b="1" dirty="0" smtClean="0">
                <a:solidFill>
                  <a:srgbClr val="C00000"/>
                </a:solidFill>
              </a:rPr>
              <a:t> – </a:t>
            </a:r>
            <a:r>
              <a:rPr lang="ru-RU" b="1" dirty="0" err="1" smtClean="0">
                <a:solidFill>
                  <a:srgbClr val="C00000"/>
                </a:solidFill>
              </a:rPr>
              <a:t>уч</a:t>
            </a:r>
            <a:r>
              <a:rPr lang="ru-RU" b="1" dirty="0" smtClean="0">
                <a:solidFill>
                  <a:srgbClr val="C00000"/>
                </a:solidFill>
              </a:rPr>
              <a:t> – </a:t>
            </a:r>
            <a:r>
              <a:rPr lang="ru-RU" b="1" dirty="0" err="1" smtClean="0">
                <a:solidFill>
                  <a:srgbClr val="C00000"/>
                </a:solidFill>
              </a:rPr>
              <a:t>уч</a:t>
            </a:r>
            <a:r>
              <a:rPr lang="ru-RU" b="1" dirty="0" smtClean="0">
                <a:solidFill>
                  <a:srgbClr val="C00000"/>
                </a:solidFill>
              </a:rPr>
              <a:t> –  вечером закрыли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						         дверь на  </a:t>
            </a:r>
            <a:r>
              <a:rPr lang="ru-RU" b="1" dirty="0" err="1" smtClean="0">
                <a:solidFill>
                  <a:srgbClr val="C00000"/>
                </a:solidFill>
              </a:rPr>
              <a:t>клю</a:t>
            </a:r>
            <a:r>
              <a:rPr lang="ru-RU" b="1" dirty="0" smtClean="0">
                <a:solidFill>
                  <a:srgbClr val="C00000"/>
                </a:solidFill>
              </a:rPr>
              <a:t>../</a:t>
            </a:r>
            <a:r>
              <a:rPr lang="ru-RU" b="1" dirty="0" smtClean="0">
                <a:solidFill>
                  <a:srgbClr val="00B050"/>
                </a:solidFill>
              </a:rPr>
              <a:t>ч </a:t>
            </a:r>
            <a:r>
              <a:rPr lang="ru-RU" b="1" dirty="0" smtClean="0">
                <a:solidFill>
                  <a:srgbClr val="C00000"/>
                </a:solidFill>
              </a:rPr>
              <a:t>. </a:t>
            </a:r>
          </a:p>
          <a:p>
            <a:pPr>
              <a:buNone/>
            </a:pPr>
            <a:r>
              <a:rPr lang="ru-RU" b="1" dirty="0" err="1" smtClean="0">
                <a:solidFill>
                  <a:srgbClr val="C00000"/>
                </a:solidFill>
              </a:rPr>
              <a:t>Оч</a:t>
            </a:r>
            <a:r>
              <a:rPr lang="ru-RU" b="1" dirty="0" smtClean="0">
                <a:solidFill>
                  <a:srgbClr val="C00000"/>
                </a:solidFill>
              </a:rPr>
              <a:t> –</a:t>
            </a:r>
            <a:r>
              <a:rPr lang="ru-RU" b="1" dirty="0" err="1" smtClean="0">
                <a:solidFill>
                  <a:srgbClr val="C00000"/>
                </a:solidFill>
              </a:rPr>
              <a:t>оч</a:t>
            </a:r>
            <a:r>
              <a:rPr lang="ru-RU" b="1" dirty="0" smtClean="0">
                <a:solidFill>
                  <a:srgbClr val="C00000"/>
                </a:solidFill>
              </a:rPr>
              <a:t> -</a:t>
            </a:r>
            <a:r>
              <a:rPr lang="ru-RU" b="1" dirty="0" err="1" smtClean="0">
                <a:solidFill>
                  <a:srgbClr val="C00000"/>
                </a:solidFill>
              </a:rPr>
              <a:t>оч</a:t>
            </a:r>
            <a:r>
              <a:rPr lang="ru-RU" b="1" dirty="0" smtClean="0">
                <a:solidFill>
                  <a:srgbClr val="C00000"/>
                </a:solidFill>
              </a:rPr>
              <a:t> –легли спать, наступила тёмная но…/</a:t>
            </a:r>
            <a:r>
              <a:rPr lang="ru-RU" b="1" dirty="0" err="1" smtClean="0">
                <a:solidFill>
                  <a:srgbClr val="00B050"/>
                </a:solidFill>
              </a:rPr>
              <a:t>ч</a:t>
            </a:r>
            <a:r>
              <a:rPr lang="ru-RU" b="1" dirty="0" err="1" smtClean="0">
                <a:solidFill>
                  <a:srgbClr val="FFC000"/>
                </a:solidFill>
              </a:rPr>
              <a:t>ь</a:t>
            </a:r>
            <a:endParaRPr lang="ru-RU" b="1" dirty="0">
              <a:solidFill>
                <a:srgbClr val="FFC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4143380"/>
            <a:ext cx="904875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«Сколько в слове слогов»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928671"/>
            <a:ext cx="8329642" cy="178595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Раздели слова на слоги.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Назови ударный слог, ударный гласный</a:t>
            </a:r>
            <a:r>
              <a:rPr lang="ru-RU" b="1" dirty="0" smtClean="0">
                <a:solidFill>
                  <a:srgbClr val="C00000"/>
                </a:solidFill>
              </a:rPr>
              <a:t>.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Если в слове один слог, значит гласный всегда ударный (</a:t>
            </a:r>
            <a:r>
              <a:rPr lang="ru-RU" b="1" dirty="0" smtClean="0">
                <a:solidFill>
                  <a:srgbClr val="0070C0"/>
                </a:solidFill>
              </a:rPr>
              <a:t>ударение не ставим</a:t>
            </a:r>
            <a:r>
              <a:rPr lang="ru-RU" b="1" dirty="0" smtClean="0">
                <a:solidFill>
                  <a:srgbClr val="C00000"/>
                </a:solidFill>
              </a:rPr>
              <a:t>)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714620"/>
            <a:ext cx="872923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5272" y="214290"/>
            <a:ext cx="1075676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5127</TotalTime>
  <Words>544</Words>
  <Application>Microsoft Office PowerPoint</Application>
  <PresentationFormat>Экран (4:3)</PresentationFormat>
  <Paragraphs>94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МЯГКИЙ СОГЛАСНЫЙ ЗВУК [Ч']. Звуки  [Ч'], [Т'].</vt:lpstr>
      <vt:lpstr>Индивидуальная работа                                             по заданию логопеда. </vt:lpstr>
      <vt:lpstr>.      Мягкий согласный звук [Ч'] Мягкий, как подушка,  Мягкий, как киска,  Мягкий, как ладошка… Что ещё бывает мягким?</vt:lpstr>
      <vt:lpstr>Игра с мячом  «Скажи ласково».  Мягкий согласный звук [Ч']. </vt:lpstr>
      <vt:lpstr>«Поезд едет, едет, едет –                                  мимо елей и берёз: Ч – ч – ч – ч.                                                                                                                  </vt:lpstr>
      <vt:lpstr>Произносим мягкий согласный звук [Ч']: «Ч» - Что делают губы, зубы? Где язык?  «Ч» - Как выходит воздух?  «Ч» - Прикоснулись к горлышку – дрожит?  </vt:lpstr>
      <vt:lpstr>«Повтори слоги»,                                   «Подскажи словечко»</vt:lpstr>
      <vt:lpstr>Игра«Подскажи мягкий согласный звук Ч» </vt:lpstr>
      <vt:lpstr>«Сколько в слове слогов»</vt:lpstr>
      <vt:lpstr>Слева, справа, между. Определи место звук Ч в слове.</vt:lpstr>
      <vt:lpstr>«Слева, справа, между». «Чего не стало».</vt:lpstr>
      <vt:lpstr>Презентация PowerPoint</vt:lpstr>
      <vt:lpstr>ЧАПА.</vt:lpstr>
      <vt:lpstr>ГДЕ ТЫ, ДЕДУШКА, МОЛЧОК?</vt:lpstr>
      <vt:lpstr>«Назови первый звук в слове»</vt:lpstr>
      <vt:lpstr>«Подбери слово к схеме»</vt:lpstr>
      <vt:lpstr>МЯГКИЕ СОГЛАСНЫЕ ЗВУКИ   [Ч'] [Т'] </vt:lpstr>
      <vt:lpstr>МЯГКИЕ СОГЛАСНЫЕ ЗВУКИ [Ч'] [Т'] ЧЕМ ПОХОЖИ? -  Оба глухие,  потому что когда произносим без голоса с  закрытыми ушами  звук не слышим. - Оба произносим отрывисто.                                                                        </vt:lpstr>
      <vt:lpstr>Различай  МЯГКИЕ СОГЛАСНЫЕ звуки</vt:lpstr>
      <vt:lpstr>ТЬ - Ч                ТЬ – Ч             </vt:lpstr>
      <vt:lpstr>«СКОЛЬКО СЛОГОВ В СЛОВЕ»</vt:lpstr>
      <vt:lpstr>В КАКИХ СЛОВАХ СЛОГ:  ЧА,  ЧУ</vt:lpstr>
      <vt:lpstr>СОСТАВЬ   СЛОВА</vt:lpstr>
      <vt:lpstr>НА БОЛОТЕ НЕТ ДОРОГ,                                                    Я ПО КОШКАМ СКОК-ПОСКОК.</vt:lpstr>
      <vt:lpstr>ЧЕРЕЗ  ЧТО  ПРЫГАЕТ  ТИГР?</vt:lpstr>
      <vt:lpstr>Что делает девочка?</vt:lpstr>
      <vt:lpstr>Это маленький червячок.  Он поселился в грибочке.</vt:lpstr>
      <vt:lpstr>Черёмуха</vt:lpstr>
      <vt:lpstr>Чертёж дома</vt:lpstr>
      <vt:lpstr>Презентация PowerPoint</vt:lpstr>
      <vt:lpstr>Презентация PowerPoint</vt:lpstr>
      <vt:lpstr>Ч - Ш</vt:lpstr>
      <vt:lpstr>Загадка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МЯГКИЙ СОГЛАСНЫЙ ЗВУК Ч</dc:title>
  <dc:creator>111</dc:creator>
  <cp:lastModifiedBy>Ольга</cp:lastModifiedBy>
  <cp:revision>42</cp:revision>
  <dcterms:created xsi:type="dcterms:W3CDTF">2019-10-14T11:47:20Z</dcterms:created>
  <dcterms:modified xsi:type="dcterms:W3CDTF">2020-05-14T03:58:49Z</dcterms:modified>
</cp:coreProperties>
</file>